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5" r:id="rId7"/>
    <p:sldId id="266" r:id="rId8"/>
    <p:sldId id="275" r:id="rId9"/>
    <p:sldId id="276" r:id="rId10"/>
    <p:sldId id="277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54DED0-6992-BD44-B801-34FA495E8276}" v="387" dt="2020-06-13T21:06:56.4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3"/>
    <p:restoredTop sz="96327"/>
  </p:normalViewPr>
  <p:slideViewPr>
    <p:cSldViewPr snapToGrid="0" snapToObjects="1">
      <p:cViewPr varScale="1">
        <p:scale>
          <a:sx n="154" d="100"/>
          <a:sy n="154" d="100"/>
        </p:scale>
        <p:origin x="23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D685D-7BBA-8147-8286-A2C77B2A2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</a:t>
            </a:r>
            <a:r>
              <a:rPr lang="en-US" dirty="0" err="1"/>
              <a:t>LearNing</a:t>
            </a:r>
            <a:r>
              <a:rPr lang="en-US" dirty="0"/>
              <a:t>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4A278D-FC52-C542-BA6E-845A4DB6A9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Trabalho Prático II – Análise de desempenho dos métodos de aprendizagem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CFF993-D900-7747-A229-E37EA89F277D}"/>
              </a:ext>
            </a:extLst>
          </p:cNvPr>
          <p:cNvSpPr txBox="1"/>
          <p:nvPr/>
        </p:nvSpPr>
        <p:spPr>
          <a:xfrm>
            <a:off x="9788386" y="5483342"/>
            <a:ext cx="261399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Trabalho realizado por :</a:t>
            </a:r>
          </a:p>
          <a:p>
            <a:endParaRPr lang="pt-P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José Mota (1161263)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Patrick </a:t>
            </a:r>
            <a:r>
              <a:rPr lang="pt-PT" sz="1400" dirty="0" err="1"/>
              <a:t>Timas</a:t>
            </a:r>
            <a:r>
              <a:rPr lang="pt-PT" sz="1400" dirty="0"/>
              <a:t> (1171352)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João Flores (1171409)</a:t>
            </a:r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4261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16BC63DB-1F5A-2D49-8B17-1828CB462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90" y="2317072"/>
            <a:ext cx="3644208" cy="185184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327F4D66-730A-BB48-9BB6-ACB5B7F2A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899" y="2317072"/>
            <a:ext cx="3715723" cy="185803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DFE3E245-5250-0F42-8DDB-E613A1498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3219" y="2383884"/>
            <a:ext cx="4224938" cy="178503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C37544B-82EE-2447-9571-077665723515}"/>
              </a:ext>
            </a:extLst>
          </p:cNvPr>
          <p:cNvSpPr txBox="1"/>
          <p:nvPr/>
        </p:nvSpPr>
        <p:spPr>
          <a:xfrm>
            <a:off x="1580225" y="1358283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2)</a:t>
            </a:r>
          </a:p>
        </p:txBody>
      </p:sp>
    </p:spTree>
    <p:extLst>
      <p:ext uri="{BB962C8B-B14F-4D97-AF65-F5344CB8AC3E}">
        <p14:creationId xmlns:p14="http://schemas.microsoft.com/office/powerpoint/2010/main" val="1102469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76E7D-E6FC-F64B-B78F-ABA15543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813" y="-172461"/>
            <a:ext cx="9905998" cy="1478570"/>
          </a:xfrm>
        </p:spPr>
        <p:txBody>
          <a:bodyPr/>
          <a:lstStyle/>
          <a:p>
            <a:r>
              <a:rPr lang="pt-PT" dirty="0"/>
              <a:t>	Previsão do Atributo Nível Face :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CBF78B8-AE64-8D47-9CCB-5DBFF726EF18}"/>
              </a:ext>
            </a:extLst>
          </p:cNvPr>
          <p:cNvSpPr txBox="1"/>
          <p:nvPr/>
        </p:nvSpPr>
        <p:spPr>
          <a:xfrm>
            <a:off x="4867472" y="1306109"/>
            <a:ext cx="24570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/>
              <a:t>Árvore de Decisão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82461E9A-B665-1C4C-9EB5-D2596EE29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2289" y="1897083"/>
            <a:ext cx="6578174" cy="465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91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457037E-84CC-7145-94A3-1EA3677E2F47}"/>
              </a:ext>
            </a:extLst>
          </p:cNvPr>
          <p:cNvSpPr txBox="1"/>
          <p:nvPr/>
        </p:nvSpPr>
        <p:spPr>
          <a:xfrm>
            <a:off x="5372884" y="472357"/>
            <a:ext cx="161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Rede Neuronal 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D26E12-46C5-4D47-B8D1-B81D85C8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68805" y="976601"/>
            <a:ext cx="8035963" cy="568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58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1B03FE9C-6B2C-364F-AF37-372DF78253C6}"/>
              </a:ext>
            </a:extLst>
          </p:cNvPr>
          <p:cNvSpPr txBox="1"/>
          <p:nvPr/>
        </p:nvSpPr>
        <p:spPr>
          <a:xfrm>
            <a:off x="3614570" y="505609"/>
            <a:ext cx="4779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Comparação Árvore de Decisão e Rede Neuronal</a:t>
            </a:r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F8A5F0B9-E3F7-1845-A804-AC0440E52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935" y="1483150"/>
            <a:ext cx="5524467" cy="1668841"/>
          </a:xfrm>
          <a:prstGeom prst="rect">
            <a:avLst/>
          </a:prstGeom>
        </p:spPr>
      </p:pic>
      <p:pic>
        <p:nvPicPr>
          <p:cNvPr id="8" name="Imagem 7" descr="Uma imagem com portátil&#10;&#10;Descrição gerada automaticamente">
            <a:extLst>
              <a:ext uri="{FF2B5EF4-FFF2-40B4-BE49-F238E27FC236}">
                <a16:creationId xmlns:a16="http://schemas.microsoft.com/office/drawing/2014/main" id="{CFBB9477-3741-324A-A15C-D17EC44AD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46" y="1483149"/>
            <a:ext cx="5524467" cy="166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621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9817D72-0FF2-3545-9228-DE864A3A18A1}"/>
              </a:ext>
            </a:extLst>
          </p:cNvPr>
          <p:cNvSpPr txBox="1"/>
          <p:nvPr/>
        </p:nvSpPr>
        <p:spPr>
          <a:xfrm>
            <a:off x="704839" y="0"/>
            <a:ext cx="753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Existência de diferenças significativas no desempenho dos Algoritmos Anteriores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1EB7344-F019-4840-93FC-0D24FE8B1B79}"/>
              </a:ext>
            </a:extLst>
          </p:cNvPr>
          <p:cNvSpPr txBox="1"/>
          <p:nvPr/>
        </p:nvSpPr>
        <p:spPr>
          <a:xfrm>
            <a:off x="704839" y="531807"/>
            <a:ext cx="71462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Para verificarmos diferenças significativas entre as Redes Neuronais e as Árvores de Decisão foram realizados os seguintes testes :</a:t>
            </a:r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 </a:t>
            </a:r>
          </a:p>
        </p:txBody>
      </p:sp>
      <p:pic>
        <p:nvPicPr>
          <p:cNvPr id="12" name="Imagem 11" descr="Uma imagem com texto&#10;&#10;Descrição gerada automaticamente">
            <a:extLst>
              <a:ext uri="{FF2B5EF4-FFF2-40B4-BE49-F238E27FC236}">
                <a16:creationId xmlns:a16="http://schemas.microsoft.com/office/drawing/2014/main" id="{C92D415B-FF46-FD4B-BCBA-247448130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26" y="1270471"/>
            <a:ext cx="3428171" cy="3470494"/>
          </a:xfrm>
          <a:prstGeom prst="rect">
            <a:avLst/>
          </a:prstGeom>
        </p:spPr>
      </p:pic>
      <p:pic>
        <p:nvPicPr>
          <p:cNvPr id="14" name="Imagem 13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C030FDA2-4EE2-8349-A87A-9A5C5C171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010" y="1270471"/>
            <a:ext cx="3665180" cy="3470494"/>
          </a:xfrm>
          <a:prstGeom prst="rect">
            <a:avLst/>
          </a:prstGeom>
        </p:spPr>
      </p:pic>
      <p:pic>
        <p:nvPicPr>
          <p:cNvPr id="16" name="Imagem 1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4AF7DEE3-F7D4-B64C-A224-18767EF25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973" y="184666"/>
            <a:ext cx="3814027" cy="5010907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0AFAAA3C-97F9-8048-91D2-418BC3A2AFCB}"/>
              </a:ext>
            </a:extLst>
          </p:cNvPr>
          <p:cNvSpPr txBox="1"/>
          <p:nvPr/>
        </p:nvSpPr>
        <p:spPr>
          <a:xfrm>
            <a:off x="1280893" y="5479629"/>
            <a:ext cx="9928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Foi testada a normalidade dos parâmetros </a:t>
            </a:r>
            <a:r>
              <a:rPr lang="pt-PT" sz="1200" dirty="0" err="1"/>
              <a:t>accuracy</a:t>
            </a:r>
            <a:r>
              <a:rPr lang="pt-PT" sz="1200" dirty="0"/>
              <a:t>, </a:t>
            </a:r>
            <a:r>
              <a:rPr lang="pt-PT" sz="1200" dirty="0" err="1"/>
              <a:t>recall</a:t>
            </a:r>
            <a:r>
              <a:rPr lang="pt-PT" sz="1200" dirty="0"/>
              <a:t> </a:t>
            </a:r>
            <a:r>
              <a:rPr lang="pt-PT" sz="1200" dirty="0" err="1"/>
              <a:t>precision</a:t>
            </a:r>
            <a:r>
              <a:rPr lang="pt-PT" sz="1200" dirty="0"/>
              <a:t> e f1 com o teste de </a:t>
            </a:r>
            <a:r>
              <a:rPr lang="pt-PT" sz="1200" dirty="0" err="1"/>
              <a:t>shapiro</a:t>
            </a:r>
            <a:r>
              <a:rPr lang="pt-PT" sz="1200" dirty="0"/>
              <a:t>, e como p </a:t>
            </a:r>
            <a:r>
              <a:rPr lang="pt-PT" sz="1200" dirty="0" err="1"/>
              <a:t>value</a:t>
            </a:r>
            <a:r>
              <a:rPr lang="pt-PT" sz="1200" dirty="0"/>
              <a:t> &gt;0.05 concluímos que os dados são normais;</a:t>
            </a:r>
          </a:p>
          <a:p>
            <a:r>
              <a:rPr lang="pt-PT" sz="1200" dirty="0"/>
              <a:t>Foi realizado também o teste de </a:t>
            </a:r>
            <a:r>
              <a:rPr lang="pt-PT" sz="1200" dirty="0" err="1"/>
              <a:t>lillie</a:t>
            </a:r>
            <a:r>
              <a:rPr lang="pt-PT" sz="1200" dirty="0"/>
              <a:t> para a normalidade e mais uma vez verificamos a normalidade dos dados anteriores.</a:t>
            </a:r>
            <a:br>
              <a:rPr lang="pt-PT" sz="1200" dirty="0"/>
            </a:br>
            <a:r>
              <a:rPr lang="pt-PT" sz="1200" dirty="0"/>
              <a:t>Desta forma, realizado de seguida, o </a:t>
            </a:r>
            <a:r>
              <a:rPr lang="pt-PT" sz="1200" dirty="0" err="1"/>
              <a:t>t.test</a:t>
            </a:r>
            <a:r>
              <a:rPr lang="pt-PT" sz="1200" dirty="0"/>
              <a:t>, e como o </a:t>
            </a:r>
            <a:r>
              <a:rPr lang="pt-PT" sz="1200" dirty="0" err="1"/>
              <a:t>pvalue</a:t>
            </a:r>
            <a:r>
              <a:rPr lang="pt-PT" sz="1200" dirty="0"/>
              <a:t> dos 4 testes realizados são inferiores a 0.05, nada podemos concluir relativamente à existência de diferenças significativas entre as redes neuronais e as árvores de decisão .</a:t>
            </a:r>
          </a:p>
        </p:txBody>
      </p:sp>
    </p:spTree>
    <p:extLst>
      <p:ext uri="{BB962C8B-B14F-4D97-AF65-F5344CB8AC3E}">
        <p14:creationId xmlns:p14="http://schemas.microsoft.com/office/powerpoint/2010/main" val="2506956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DB17E-6537-234F-996D-654C4AD58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474" y="327514"/>
            <a:ext cx="9905998" cy="1478570"/>
          </a:xfrm>
        </p:spPr>
        <p:txBody>
          <a:bodyPr/>
          <a:lstStyle/>
          <a:p>
            <a:r>
              <a:rPr lang="pt-PT" dirty="0"/>
              <a:t>Previsão do Atributo Salário Face 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FDE7EC-0FDE-8441-AAE5-5EBCF2A52391}"/>
              </a:ext>
            </a:extLst>
          </p:cNvPr>
          <p:cNvSpPr txBox="1"/>
          <p:nvPr/>
        </p:nvSpPr>
        <p:spPr>
          <a:xfrm>
            <a:off x="1667435" y="1621418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K-vizinhos mais próximos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1E85DFD-9B05-1942-B19A-7D9CDC142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161" y="2125274"/>
            <a:ext cx="6056424" cy="424961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4A91CE8-56A1-774F-B229-70CC779FA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196" y="4684322"/>
            <a:ext cx="749300" cy="177800"/>
          </a:xfrm>
          <a:prstGeom prst="rect">
            <a:avLst/>
          </a:prstGeom>
        </p:spPr>
      </p:pic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8719B59D-085A-984B-AC54-AA7347547EAC}"/>
              </a:ext>
            </a:extLst>
          </p:cNvPr>
          <p:cNvCxnSpPr/>
          <p:nvPr/>
        </p:nvCxnSpPr>
        <p:spPr>
          <a:xfrm>
            <a:off x="7080846" y="4863199"/>
            <a:ext cx="0" cy="6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605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21B53E33-4E43-AB45-A648-5439D0C8FE56}"/>
              </a:ext>
            </a:extLst>
          </p:cNvPr>
          <p:cNvSpPr txBox="1"/>
          <p:nvPr/>
        </p:nvSpPr>
        <p:spPr>
          <a:xfrm>
            <a:off x="1839558" y="591671"/>
            <a:ext cx="2187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Árvore de Regressão </a:t>
            </a:r>
          </a:p>
        </p:txBody>
      </p:sp>
      <p:pic>
        <p:nvPicPr>
          <p:cNvPr id="8" name="Imagem 7" descr="Uma imagem com mapa&#10;&#10;Descrição gerada automaticamente">
            <a:extLst>
              <a:ext uri="{FF2B5EF4-FFF2-40B4-BE49-F238E27FC236}">
                <a16:creationId xmlns:a16="http://schemas.microsoft.com/office/drawing/2014/main" id="{E513E01B-4BC3-AE41-B2CF-9410873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141" y="1217906"/>
            <a:ext cx="6859718" cy="442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3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4079BFD-EC6B-AD42-9A26-BADEA8E61629}"/>
              </a:ext>
            </a:extLst>
          </p:cNvPr>
          <p:cNvSpPr txBox="1"/>
          <p:nvPr/>
        </p:nvSpPr>
        <p:spPr>
          <a:xfrm>
            <a:off x="3989590" y="613186"/>
            <a:ext cx="4212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Media e desvio padrão da taxa de acerto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2E18792-8C7B-604B-AFE8-3083B6A7A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743" y="2022438"/>
            <a:ext cx="6538211" cy="22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23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C3EA799-88E1-EC4A-B69C-2CC2A14BFC34}"/>
              </a:ext>
            </a:extLst>
          </p:cNvPr>
          <p:cNvSpPr txBox="1"/>
          <p:nvPr/>
        </p:nvSpPr>
        <p:spPr>
          <a:xfrm>
            <a:off x="1855118" y="183348"/>
            <a:ext cx="7597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Existência de diferenças significativas no desempenho dos Algoritmos Anteriores </a:t>
            </a:r>
          </a:p>
          <a:p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982CDDB-FA69-1B48-995A-F709DFBF7447}"/>
              </a:ext>
            </a:extLst>
          </p:cNvPr>
          <p:cNvSpPr txBox="1"/>
          <p:nvPr/>
        </p:nvSpPr>
        <p:spPr>
          <a:xfrm>
            <a:off x="6785116" y="1470991"/>
            <a:ext cx="38000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Foi realizado o teste de </a:t>
            </a:r>
            <a:r>
              <a:rPr lang="pt-PT" dirty="0" err="1"/>
              <a:t>Shapiro</a:t>
            </a:r>
            <a:r>
              <a:rPr lang="pt-PT" dirty="0"/>
              <a:t> para testar a normalidade dos valores dos algoritmos k-vizinhos mais próximos e árvores de regressão, porém como p-</a:t>
            </a:r>
            <a:r>
              <a:rPr lang="pt-PT" dirty="0" err="1"/>
              <a:t>value</a:t>
            </a:r>
            <a:r>
              <a:rPr lang="pt-PT" dirty="0"/>
              <a:t>&lt;0.05, não se verifica a normalidade dos dados, sendo necessário fazer o teste do sinal.</a:t>
            </a:r>
          </a:p>
          <a:p>
            <a:r>
              <a:rPr lang="pt-PT" dirty="0"/>
              <a:t>Neste teste, como o </a:t>
            </a:r>
            <a:r>
              <a:rPr lang="pt-PT" dirty="0" err="1"/>
              <a:t>pvalue</a:t>
            </a:r>
            <a:r>
              <a:rPr lang="pt-PT" dirty="0"/>
              <a:t>&lt;0.05 nada podemos concluir quanto ao sinal e a sua normalidade.</a:t>
            </a:r>
            <a:br>
              <a:rPr lang="pt-PT" dirty="0"/>
            </a:br>
            <a:r>
              <a:rPr lang="pt-PT" dirty="0"/>
              <a:t>Deste modo foi então realizado o teste </a:t>
            </a:r>
            <a:r>
              <a:rPr lang="pt-PT" dirty="0" err="1"/>
              <a:t>Willcoxon</a:t>
            </a:r>
            <a:r>
              <a:rPr lang="pt-PT" dirty="0"/>
              <a:t> em vez do </a:t>
            </a:r>
            <a:r>
              <a:rPr lang="pt-PT" dirty="0" err="1"/>
              <a:t>t.test</a:t>
            </a:r>
            <a:r>
              <a:rPr lang="pt-PT" dirty="0"/>
              <a:t>. Feito o teste de </a:t>
            </a:r>
            <a:r>
              <a:rPr lang="pt-PT" dirty="0" err="1"/>
              <a:t>Willcoxon</a:t>
            </a:r>
            <a:r>
              <a:rPr lang="pt-PT" dirty="0"/>
              <a:t>, como p-</a:t>
            </a:r>
            <a:r>
              <a:rPr lang="pt-PT" dirty="0" err="1"/>
              <a:t>value</a:t>
            </a:r>
            <a:r>
              <a:rPr lang="pt-PT" dirty="0"/>
              <a:t> &lt;0.05 nada podemos concluir quanto à existência de diferenças significativas relativamente aos algoritmos k-vizinhos mais próximos e árvores de regressão.</a:t>
            </a:r>
          </a:p>
        </p:txBody>
      </p:sp>
      <p:pic>
        <p:nvPicPr>
          <p:cNvPr id="9" name="Imagem 8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52E8B46D-06A1-AB48-915B-551E954EE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13" y="725556"/>
            <a:ext cx="4982987" cy="57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Uma imagem com alimentação&#10;&#10;Descrição gerada automaticamente">
            <a:extLst>
              <a:ext uri="{FF2B5EF4-FFF2-40B4-BE49-F238E27FC236}">
                <a16:creationId xmlns:a16="http://schemas.microsoft.com/office/drawing/2014/main" id="{C6ED15FB-D21F-6D46-9293-92D83989FD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b="622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73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75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6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7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8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1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2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3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4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112B2E9-37B7-0A48-A4EF-FE60CAD6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900096"/>
            <a:ext cx="6858000" cy="13099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err="1"/>
              <a:t>Algoritmos</a:t>
            </a:r>
            <a:r>
              <a:rPr lang="en-US" sz="4400" dirty="0"/>
              <a:t> </a:t>
            </a:r>
            <a:r>
              <a:rPr lang="en-US" sz="4400" dirty="0" err="1"/>
              <a:t>Estudados</a:t>
            </a:r>
            <a:r>
              <a:rPr lang="en-US" sz="4400" dirty="0"/>
              <a:t> e </a:t>
            </a:r>
            <a:r>
              <a:rPr lang="en-US" sz="4400" dirty="0" err="1"/>
              <a:t>Aplicados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56439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14C93-DBDD-8345-AF8D-656816DC5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826" y="-11923"/>
            <a:ext cx="3500161" cy="1158016"/>
          </a:xfrm>
        </p:spPr>
        <p:txBody>
          <a:bodyPr>
            <a:normAutofit/>
          </a:bodyPr>
          <a:lstStyle/>
          <a:p>
            <a:r>
              <a:rPr lang="pt-PT" sz="2400" dirty="0"/>
              <a:t>Redes Neuronais </a:t>
            </a:r>
          </a:p>
        </p:txBody>
      </p:sp>
      <p:pic>
        <p:nvPicPr>
          <p:cNvPr id="5" name="Imagem 4" descr="Uma imagem com fotografia, computador, cabo, sentado&#10;&#10;Descrição gerada automaticamente">
            <a:extLst>
              <a:ext uri="{FF2B5EF4-FFF2-40B4-BE49-F238E27FC236}">
                <a16:creationId xmlns:a16="http://schemas.microsoft.com/office/drawing/2014/main" id="{13BC604F-DE3F-8541-B500-A1AA2C60D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826" y="800701"/>
            <a:ext cx="3365908" cy="1803951"/>
          </a:xfrm>
          <a:prstGeom prst="rect">
            <a:avLst/>
          </a:prstGeom>
        </p:spPr>
      </p:pic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A528F-56AC-2342-BAEB-5E89C1DFA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424" y="748077"/>
            <a:ext cx="4122927" cy="214392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3F16192-A1B9-9546-B24D-A431CB41F2E6}"/>
              </a:ext>
            </a:extLst>
          </p:cNvPr>
          <p:cNvSpPr/>
          <p:nvPr/>
        </p:nvSpPr>
        <p:spPr>
          <a:xfrm>
            <a:off x="6456424" y="286412"/>
            <a:ext cx="46022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ÁRVORES DE DECISÃO</a:t>
            </a:r>
            <a:endParaRPr lang="pt-PT" sz="2400" dirty="0">
              <a:latin typeface="+mj-lt"/>
            </a:endParaRPr>
          </a:p>
        </p:txBody>
      </p:sp>
      <p:pic>
        <p:nvPicPr>
          <p:cNvPr id="8" name="Marcador de Posição de Conteúdo 4" descr="Uma imagem com relógio&#10;&#10;Descrição gerada automaticamente">
            <a:extLst>
              <a:ext uri="{FF2B5EF4-FFF2-40B4-BE49-F238E27FC236}">
                <a16:creationId xmlns:a16="http://schemas.microsoft.com/office/drawing/2014/main" id="{0F8CD914-788F-A941-B1CD-B25CBC89E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83611" y="4229100"/>
            <a:ext cx="2534840" cy="2281356"/>
          </a:xfr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6A21CB1-FBD1-4943-B869-980FB4FD4DFA}"/>
              </a:ext>
            </a:extLst>
          </p:cNvPr>
          <p:cNvSpPr txBox="1"/>
          <p:nvPr/>
        </p:nvSpPr>
        <p:spPr>
          <a:xfrm>
            <a:off x="290821" y="3429000"/>
            <a:ext cx="393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K-VIZINHOS MAIS PROXIMOS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E0E47E-2A82-7F41-AE7C-8A25915D6FCF}"/>
              </a:ext>
            </a:extLst>
          </p:cNvPr>
          <p:cNvSpPr txBox="1"/>
          <p:nvPr/>
        </p:nvSpPr>
        <p:spPr>
          <a:xfrm>
            <a:off x="6437783" y="3244334"/>
            <a:ext cx="1729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REGRESSÃO</a:t>
            </a:r>
          </a:p>
        </p:txBody>
      </p:sp>
      <p:pic>
        <p:nvPicPr>
          <p:cNvPr id="10" name="Imagem 9" descr="Uma imagem com escuro, luz, suspenso, colorido&#10;&#10;Descrição gerada automaticamente">
            <a:extLst>
              <a:ext uri="{FF2B5EF4-FFF2-40B4-BE49-F238E27FC236}">
                <a16:creationId xmlns:a16="http://schemas.microsoft.com/office/drawing/2014/main" id="{CB02046C-7CD2-314F-A418-2F4C8A681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891" y="3559659"/>
            <a:ext cx="4122927" cy="329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1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F5196A-F7CE-CE42-A36A-7554BD89D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10158"/>
            <a:ext cx="9905998" cy="1478570"/>
          </a:xfrm>
        </p:spPr>
        <p:txBody>
          <a:bodyPr/>
          <a:lstStyle/>
          <a:p>
            <a:r>
              <a:rPr lang="pt-PT" dirty="0"/>
              <a:t>	     Análise e discussão de dados </a:t>
            </a:r>
          </a:p>
        </p:txBody>
      </p:sp>
    </p:spTree>
    <p:extLst>
      <p:ext uri="{BB962C8B-B14F-4D97-AF65-F5344CB8AC3E}">
        <p14:creationId xmlns:p14="http://schemas.microsoft.com/office/powerpoint/2010/main" val="415059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9BCFEE37-032F-5A49-BAA9-44FDAC500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" y="786395"/>
            <a:ext cx="9846310" cy="4391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0D1AB13-D30E-D84D-B8F3-8F8E79120BF7}"/>
              </a:ext>
            </a:extLst>
          </p:cNvPr>
          <p:cNvSpPr txBox="1"/>
          <p:nvPr/>
        </p:nvSpPr>
        <p:spPr>
          <a:xfrm>
            <a:off x="1046480" y="474293"/>
            <a:ext cx="419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Correlação entre o atributo idade e salário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3D698D9-459D-D84F-ADA6-1739FAC5E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0" y="1682010"/>
            <a:ext cx="5269194" cy="383310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F755AAF-DE06-354E-AC46-4026E7AC5E0F}"/>
              </a:ext>
            </a:extLst>
          </p:cNvPr>
          <p:cNvSpPr txBox="1"/>
          <p:nvPr/>
        </p:nvSpPr>
        <p:spPr>
          <a:xfrm>
            <a:off x="6222367" y="1537625"/>
            <a:ext cx="505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Com recurso à função lm para elaborar a regressão </a:t>
            </a:r>
          </a:p>
          <a:p>
            <a:r>
              <a:rPr lang="pt-PT" dirty="0"/>
              <a:t>linear Simples forma obtidos os valores de coeficientes: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BA54A74-3031-3F4C-A911-A1B657F65537}"/>
              </a:ext>
            </a:extLst>
          </p:cNvPr>
          <p:cNvSpPr txBox="1"/>
          <p:nvPr/>
        </p:nvSpPr>
        <p:spPr>
          <a:xfrm>
            <a:off x="4435575" y="70910"/>
            <a:ext cx="4112155" cy="439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latin typeface="+mj-lt"/>
              </a:rPr>
              <a:t>	REGRESSÃO LINEAR SIMPLES</a:t>
            </a:r>
          </a:p>
        </p:txBody>
      </p:sp>
      <p:pic>
        <p:nvPicPr>
          <p:cNvPr id="15" name="Imagem 14" descr="Uma imagem com desenho, flor&#10;&#10;Descrição gerada automaticamente">
            <a:extLst>
              <a:ext uri="{FF2B5EF4-FFF2-40B4-BE49-F238E27FC236}">
                <a16:creationId xmlns:a16="http://schemas.microsoft.com/office/drawing/2014/main" id="{05EE89D8-3750-984E-8636-88EF80BC4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2259" y="2601408"/>
            <a:ext cx="1934232" cy="56216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AA041960-826C-E144-AC9A-593D91B692E7}"/>
              </a:ext>
            </a:extLst>
          </p:cNvPr>
          <p:cNvSpPr txBox="1"/>
          <p:nvPr/>
        </p:nvSpPr>
        <p:spPr>
          <a:xfrm>
            <a:off x="6222367" y="3680944"/>
            <a:ext cx="53048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Deste modo foi possível determinar a equação da reta </a:t>
            </a:r>
          </a:p>
          <a:p>
            <a:r>
              <a:rPr lang="pt-PT" dirty="0"/>
              <a:t>de regressão linear simples :</a:t>
            </a:r>
          </a:p>
          <a:p>
            <a:r>
              <a:rPr lang="pt-PT" dirty="0"/>
              <a:t>			Y=  81.7716 + 0.7069*idade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57D44DC-5063-2042-B064-7D2CE3E25239}"/>
              </a:ext>
            </a:extLst>
          </p:cNvPr>
          <p:cNvSpPr txBox="1"/>
          <p:nvPr/>
        </p:nvSpPr>
        <p:spPr>
          <a:xfrm>
            <a:off x="6107721" y="2416742"/>
            <a:ext cx="5899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7058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97AB45F-231B-544B-BAD1-088FB33DFF45}"/>
              </a:ext>
            </a:extLst>
          </p:cNvPr>
          <p:cNvSpPr/>
          <p:nvPr/>
        </p:nvSpPr>
        <p:spPr>
          <a:xfrm>
            <a:off x="1248507" y="1072661"/>
            <a:ext cx="46159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dirty="0"/>
              <a:t>Feito o estudo relativamente aos resíduos podemos concluir que :</a:t>
            </a:r>
          </a:p>
          <a:p>
            <a:br>
              <a:rPr lang="pt-PT" dirty="0"/>
            </a:br>
            <a:r>
              <a:rPr lang="pt-PT" dirty="0"/>
              <a:t>- </a:t>
            </a:r>
            <a:r>
              <a:rPr lang="pt-PT" b="1" i="1" u="sng" dirty="0"/>
              <a:t>Normalidade</a:t>
            </a:r>
            <a:r>
              <a:rPr lang="pt-PT" dirty="0"/>
              <a:t> : realizado o teste de </a:t>
            </a:r>
            <a:r>
              <a:rPr lang="pt-PT" dirty="0" err="1"/>
              <a:t>Shapiro</a:t>
            </a:r>
            <a:r>
              <a:rPr lang="pt-PT" dirty="0"/>
              <a:t> e como o p-</a:t>
            </a:r>
            <a:r>
              <a:rPr lang="pt-PT" dirty="0" err="1"/>
              <a:t>value</a:t>
            </a:r>
            <a:r>
              <a:rPr lang="pt-PT" dirty="0"/>
              <a:t> = 2.2x10</a:t>
            </a:r>
            <a:r>
              <a:rPr lang="pt-PT" sz="1400" baseline="30000" dirty="0"/>
              <a:t>-16 </a:t>
            </a:r>
            <a:r>
              <a:rPr lang="pt-PT" sz="1400" dirty="0"/>
              <a:t> </a:t>
            </a:r>
            <a:r>
              <a:rPr lang="pt-PT" dirty="0"/>
              <a:t>&lt; 0.05, nada podemos concluir quando a sua normalidade;</a:t>
            </a:r>
          </a:p>
          <a:p>
            <a:endParaRPr lang="pt-PT" dirty="0"/>
          </a:p>
          <a:p>
            <a:r>
              <a:rPr lang="pt-PT" dirty="0"/>
              <a:t>-</a:t>
            </a:r>
            <a:r>
              <a:rPr lang="pt-PT" b="1" i="1" u="sng" dirty="0"/>
              <a:t>Independência:</a:t>
            </a:r>
            <a:r>
              <a:rPr lang="pt-PT" dirty="0"/>
              <a:t>  foi utilizado o teste </a:t>
            </a:r>
            <a:r>
              <a:rPr lang="pt-PT" dirty="0" err="1"/>
              <a:t>durbinWatsonTest</a:t>
            </a:r>
            <a:r>
              <a:rPr lang="pt-PT" dirty="0"/>
              <a:t>, como p-</a:t>
            </a:r>
            <a:r>
              <a:rPr lang="pt-PT" dirty="0" err="1"/>
              <a:t>value</a:t>
            </a:r>
            <a:r>
              <a:rPr lang="pt-PT" dirty="0"/>
              <a:t>= 0.212&gt; 0.05, podemos afirmar que existe independência;</a:t>
            </a:r>
          </a:p>
          <a:p>
            <a:endParaRPr lang="pt-PT" dirty="0"/>
          </a:p>
          <a:p>
            <a:r>
              <a:rPr lang="pt-PT" dirty="0"/>
              <a:t>- </a:t>
            </a:r>
            <a:r>
              <a:rPr lang="pt-PT" b="1" i="1" u="sng" dirty="0" err="1"/>
              <a:t>Homocedasticidade</a:t>
            </a:r>
            <a:r>
              <a:rPr lang="pt-PT" dirty="0"/>
              <a:t> : foi utilizado o </a:t>
            </a:r>
            <a:r>
              <a:rPr lang="pt-PT" dirty="0" err="1"/>
              <a:t>t.test</a:t>
            </a:r>
            <a:r>
              <a:rPr lang="pt-PT" dirty="0"/>
              <a:t>, tendo obtido o intervalo de confiança de 1.24 a 1.52, e desta forma o valor 1 não se encontra no intervalo e assim, não conseguimos concluir nada relativamente à </a:t>
            </a:r>
            <a:r>
              <a:rPr lang="pt-PT" dirty="0" err="1"/>
              <a:t>homocedasticidade</a:t>
            </a:r>
            <a:r>
              <a:rPr lang="pt-PT" dirty="0"/>
              <a:t>. </a:t>
            </a:r>
          </a:p>
        </p:txBody>
      </p:sp>
      <p:pic>
        <p:nvPicPr>
          <p:cNvPr id="6" name="Imagem 5" descr="Uma imagem com desenho&#10;&#10;Descrição gerada automaticamente">
            <a:extLst>
              <a:ext uri="{FF2B5EF4-FFF2-40B4-BE49-F238E27FC236}">
                <a16:creationId xmlns:a16="http://schemas.microsoft.com/office/drawing/2014/main" id="{E91755ED-570D-8245-8420-4F073B614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1901093"/>
            <a:ext cx="4292601" cy="93892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4E4BF57-AF05-9D48-B731-99A96E075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1" y="4381479"/>
            <a:ext cx="5262927" cy="154598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BCDE536-B1E8-5A47-A66A-5329F65CA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1" y="3141286"/>
            <a:ext cx="55118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21A3265A-6AD8-E94C-9CF9-173E3C34F780}"/>
              </a:ext>
            </a:extLst>
          </p:cNvPr>
          <p:cNvSpPr txBox="1"/>
          <p:nvPr/>
        </p:nvSpPr>
        <p:spPr>
          <a:xfrm>
            <a:off x="3546435" y="5212"/>
            <a:ext cx="5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</a:rPr>
              <a:t>REGRESSÃO LINEAR GENERALIZADA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EE036B3-BD82-D64E-94BE-9C7376F99594}"/>
              </a:ext>
            </a:extLst>
          </p:cNvPr>
          <p:cNvSpPr txBox="1"/>
          <p:nvPr/>
        </p:nvSpPr>
        <p:spPr>
          <a:xfrm>
            <a:off x="598515" y="3384924"/>
            <a:ext cx="10363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2- Uma pessoa com 32 anos com o “12º ano escolaridade”, para todos os diferentes tipos de emprego </a:t>
            </a:r>
          </a:p>
          <a:p>
            <a:endParaRPr lang="pt-PT" dirty="0"/>
          </a:p>
        </p:txBody>
      </p:sp>
      <p:pic>
        <p:nvPicPr>
          <p:cNvPr id="12" name="Imagem 11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6A049FBC-5B4C-5742-95D2-FEC287A1A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095" y="925610"/>
            <a:ext cx="5473794" cy="2365559"/>
          </a:xfrm>
          <a:prstGeom prst="rect">
            <a:avLst/>
          </a:prstGeom>
        </p:spPr>
      </p:pic>
      <p:pic>
        <p:nvPicPr>
          <p:cNvPr id="14" name="Imagem 13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4722C727-F682-134C-BBCB-DDAB6996B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2" y="3708089"/>
            <a:ext cx="5473793" cy="2365559"/>
          </a:xfrm>
          <a:prstGeom prst="rect">
            <a:avLst/>
          </a:prstGeom>
        </p:spPr>
      </p:pic>
      <p:pic>
        <p:nvPicPr>
          <p:cNvPr id="3" name="Imagem 2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289418D5-8A5F-E94E-994A-92184A115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889" y="4281435"/>
            <a:ext cx="4632704" cy="91402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B093B52-9889-EF4D-81B2-3B4850EA05F3}"/>
              </a:ext>
            </a:extLst>
          </p:cNvPr>
          <p:cNvSpPr txBox="1"/>
          <p:nvPr/>
        </p:nvSpPr>
        <p:spPr>
          <a:xfrm>
            <a:off x="914033" y="594089"/>
            <a:ext cx="10363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1- Uma pessoa com 32 anos, com o emprego de “Industria”, para todos os diferentes graus de escolaridade; </a:t>
            </a:r>
          </a:p>
          <a:p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8BEAC68-7EEA-4243-A0D5-8A63F3E59F87}"/>
              </a:ext>
            </a:extLst>
          </p:cNvPr>
          <p:cNvSpPr txBox="1"/>
          <p:nvPr/>
        </p:nvSpPr>
        <p:spPr>
          <a:xfrm>
            <a:off x="6001789" y="5747724"/>
            <a:ext cx="527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Y= 44.76 + 0.62xidade+ 0.34xgrau + 5.88xemprego</a:t>
            </a:r>
          </a:p>
        </p:txBody>
      </p:sp>
    </p:spTree>
    <p:extLst>
      <p:ext uri="{BB962C8B-B14F-4D97-AF65-F5344CB8AC3E}">
        <p14:creationId xmlns:p14="http://schemas.microsoft.com/office/powerpoint/2010/main" val="136447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6EA4793-5D5F-FE44-86D9-83C93DF18C65}"/>
              </a:ext>
            </a:extLst>
          </p:cNvPr>
          <p:cNvSpPr txBox="1"/>
          <p:nvPr/>
        </p:nvSpPr>
        <p:spPr>
          <a:xfrm>
            <a:off x="2265218" y="789710"/>
            <a:ext cx="555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Criação do atributo nível consoante a mediana do salário</a:t>
            </a:r>
          </a:p>
        </p:txBody>
      </p:sp>
      <p:pic>
        <p:nvPicPr>
          <p:cNvPr id="6" name="Imagem 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3ACE7B2-6F13-FF4A-8C85-3AEC76966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361" y="1676400"/>
            <a:ext cx="5321300" cy="3733800"/>
          </a:xfrm>
          <a:prstGeom prst="rect">
            <a:avLst/>
          </a:prstGeom>
        </p:spPr>
      </p:pic>
      <p:pic>
        <p:nvPicPr>
          <p:cNvPr id="8" name="Imagem 7" descr="Uma imagem com desenho&#10;&#10;Descrição gerada automaticamente">
            <a:extLst>
              <a:ext uri="{FF2B5EF4-FFF2-40B4-BE49-F238E27FC236}">
                <a16:creationId xmlns:a16="http://schemas.microsoft.com/office/drawing/2014/main" id="{B362E5BD-9AA9-2D40-857B-3A1CD10AB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168" y="2037772"/>
            <a:ext cx="4028723" cy="85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9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>
            <a:extLst>
              <a:ext uri="{FF2B5EF4-FFF2-40B4-BE49-F238E27FC236}">
                <a16:creationId xmlns:a16="http://schemas.microsoft.com/office/drawing/2014/main" id="{B882E441-FBBB-4BE0-AD21-E7ADF5F6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5" name="Group 13">
            <a:extLst>
              <a:ext uri="{FF2B5EF4-FFF2-40B4-BE49-F238E27FC236}">
                <a16:creationId xmlns:a16="http://schemas.microsoft.com/office/drawing/2014/main" id="{72A9CFA7-7B9A-4AD7-AB70-C7667C59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2D181EE-0684-4FB2-A7D1-87DC0D9E3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65F0E1C9-0581-49F0-9914-4BA9274E9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921A05EA-3A7D-47C1-AFB8-55355BA872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09782112-2D7D-4B3E-A1F0-A1C3819AD8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4F9C8459-423F-4B2B-ADBE-439B861060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286C3962-CCDF-4801-824A-25618CC4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D640D23A-5BDE-4714-8681-936AAC574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4F8E92AC-B601-4317-B46F-8ED054DBD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0CF7AD71-F8E9-4F13-BBB9-8D3856C982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32F7368C-4F04-45C5-8243-9E26D8DB1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335A85BC-6E54-4DE0-BB0C-A54BADF22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E7DFA615-C86D-46F3-9A2D-A66EC25C8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8C9054DF-8242-4F51-AA1F-2C3E578934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C8597469-1168-4794-BA2D-5D8BDAA79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0A19C83D-19FF-4041-B0F8-EB49ABD67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A2794D14-45AE-4C56-893E-1618DE3652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5B5CB3C0-3FEC-445D-9AE7-B76DC83184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EF87049D-247B-4090-A5FD-72596A49C9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1D048CEC-518F-4BCB-A350-C0B61016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AA6F6866-13D5-468C-84DE-36A4F41BE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41E0D740-4AD8-417B-873E-ADFE6632ED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193D799E-85C6-4E13-94FB-1B1629A17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F60165E1-F8F1-4814-B0D9-A1806CE34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1289F749-6039-4BA9-A27C-DDEA97BAF6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E81B336E-CA05-40DD-A252-78B142656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27CEA681-1510-4213-A605-0A250A748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99A7CF31-4EC7-47B7-9A6B-95A0CFC79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733E9F48-DD20-413A-A03E-7C7EF1EFC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C11C72-708D-4226-83D9-8465847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A3BDCBC2-F3C9-4322-A19F-92D799BA2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D6499DC4-58DE-4F54-8244-418F53503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FF4F0425-C4EA-4063-86D6-BA8336ECCE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CBF60FB4-6211-4E97-B5B8-32B0997F8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21925C84-D56D-4B52-874C-AC2783823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18070E4-22B7-4742-B08A-1BE99661E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25D21C8-5AC6-464B-B6C7-1347BEF537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A17FB258-8D26-45E8-8E81-50E9C1DF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1F572CD7-AE60-496C-8D34-233853EFBF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BBFDA56D-E398-47C5-B776-15DD0A9A1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06" name="Picture 2">
            <a:extLst>
              <a:ext uri="{FF2B5EF4-FFF2-40B4-BE49-F238E27FC236}">
                <a16:creationId xmlns:a16="http://schemas.microsoft.com/office/drawing/2014/main" id="{E25531F0-2399-4F2A-824C-26C356371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7" name="Rectangle 56">
            <a:extLst>
              <a:ext uri="{FF2B5EF4-FFF2-40B4-BE49-F238E27FC236}">
                <a16:creationId xmlns:a16="http://schemas.microsoft.com/office/drawing/2014/main" id="{82A94579-01B7-454A-9C90-6EE06CC1E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91118F3-C0BA-3C4A-9200-274160A9C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26" y="1730375"/>
            <a:ext cx="4809066" cy="33663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BC47B026-459D-364E-B326-BE6EE54B1D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496" y="1730375"/>
            <a:ext cx="4809066" cy="33663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3EBFE88-98C5-FF4E-B400-EB09448A2EB0}"/>
              </a:ext>
            </a:extLst>
          </p:cNvPr>
          <p:cNvSpPr txBox="1"/>
          <p:nvPr/>
        </p:nvSpPr>
        <p:spPr>
          <a:xfrm>
            <a:off x="3604334" y="514905"/>
            <a:ext cx="3138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Análise exploratória dos dados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548DCAD-3A2B-5741-99D2-78381106227D}"/>
              </a:ext>
            </a:extLst>
          </p:cNvPr>
          <p:cNvSpPr txBox="1"/>
          <p:nvPr/>
        </p:nvSpPr>
        <p:spPr>
          <a:xfrm>
            <a:off x="1722268" y="1189608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1)</a:t>
            </a:r>
          </a:p>
        </p:txBody>
      </p:sp>
    </p:spTree>
    <p:extLst>
      <p:ext uri="{BB962C8B-B14F-4D97-AF65-F5344CB8AC3E}">
        <p14:creationId xmlns:p14="http://schemas.microsoft.com/office/powerpoint/2010/main" val="1324521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561</Words>
  <Application>Microsoft Macintosh PowerPoint</Application>
  <PresentationFormat>Ecrã Panorâmico</PresentationFormat>
  <Paragraphs>53</Paragraphs>
  <Slides>18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1" baseType="lpstr">
      <vt:lpstr>Arial</vt:lpstr>
      <vt:lpstr>Tw Cen MT</vt:lpstr>
      <vt:lpstr>Circuito</vt:lpstr>
      <vt:lpstr>Machine LearNing </vt:lpstr>
      <vt:lpstr>Algoritmos Estudados e Aplicados</vt:lpstr>
      <vt:lpstr>Redes Neuronais </vt:lpstr>
      <vt:lpstr>      Análise e discussão de dados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Previsão do Atributo Nível Face :</vt:lpstr>
      <vt:lpstr>Apresentação do PowerPoint</vt:lpstr>
      <vt:lpstr>Apresentação do PowerPoint</vt:lpstr>
      <vt:lpstr>Apresentação do PowerPoint</vt:lpstr>
      <vt:lpstr>Previsão do Atributo Salário Face :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</dc:title>
  <dc:creator>João Francisco Flores</dc:creator>
  <cp:lastModifiedBy>João Francisco Flores</cp:lastModifiedBy>
  <cp:revision>3</cp:revision>
  <dcterms:created xsi:type="dcterms:W3CDTF">2020-06-13T19:32:52Z</dcterms:created>
  <dcterms:modified xsi:type="dcterms:W3CDTF">2020-06-15T20:40:35Z</dcterms:modified>
</cp:coreProperties>
</file>